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9" r:id="rId6"/>
    <p:sldId id="262" r:id="rId7"/>
    <p:sldId id="264" r:id="rId8"/>
    <p:sldId id="265" r:id="rId9"/>
    <p:sldId id="268" r:id="rId10"/>
    <p:sldId id="269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6" autoAdjust="0"/>
    <p:restoredTop sz="67027" autoAdjust="0"/>
  </p:normalViewPr>
  <p:slideViewPr>
    <p:cSldViewPr snapToGrid="0">
      <p:cViewPr varScale="1">
        <p:scale>
          <a:sx n="101" d="100"/>
          <a:sy n="101" d="100"/>
        </p:scale>
        <p:origin x="18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92402E-D48E-4A20-9102-45582919617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49DF98-867D-48FD-8C6A-11619CC54E26}">
      <dgm:prSet custT="1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 sz="2800" dirty="0">
              <a:solidFill>
                <a:schemeClr val="tx1"/>
              </a:solidFill>
            </a:rPr>
            <a:t>A quick intro to:</a:t>
          </a:r>
        </a:p>
      </dgm:t>
    </dgm:pt>
    <dgm:pt modelId="{68E16295-5968-427D-8FEC-140904115879}" type="parTrans" cxnId="{1514D9C3-0364-4D35-B599-B493CBB9F80D}">
      <dgm:prSet/>
      <dgm:spPr/>
      <dgm:t>
        <a:bodyPr/>
        <a:lstStyle/>
        <a:p>
          <a:endParaRPr lang="en-US" sz="2800"/>
        </a:p>
      </dgm:t>
    </dgm:pt>
    <dgm:pt modelId="{C8FD5B74-EA17-4780-8EAB-5CC8C9F831ED}" type="sibTrans" cxnId="{1514D9C3-0364-4D35-B599-B493CBB9F80D}">
      <dgm:prSet/>
      <dgm:spPr/>
      <dgm:t>
        <a:bodyPr/>
        <a:lstStyle/>
        <a:p>
          <a:endParaRPr lang="en-US" sz="2800"/>
        </a:p>
      </dgm:t>
    </dgm:pt>
    <dgm:pt modelId="{5395F473-4B00-496B-B453-6451BF799B09}">
      <dgm:prSet custT="1"/>
      <dgm:spPr>
        <a:noFill/>
        <a:ln>
          <a:noFill/>
        </a:ln>
      </dgm:spPr>
      <dgm:t>
        <a:bodyPr/>
        <a:lstStyle/>
        <a:p>
          <a:pPr>
            <a:buClr>
              <a:schemeClr val="accent2"/>
            </a:buClr>
            <a:buFont typeface="Wingdings" panose="05000000000000000000" pitchFamily="2" charset="2"/>
            <a:buChar char="§"/>
          </a:pPr>
          <a:r>
            <a:rPr lang="en-ZA" sz="2800" dirty="0">
              <a:solidFill>
                <a:schemeClr val="bg1"/>
              </a:solidFill>
            </a:rPr>
            <a:t>What is the cloud?</a:t>
          </a:r>
          <a:endParaRPr lang="en-US" sz="2800" dirty="0">
            <a:solidFill>
              <a:schemeClr val="bg1"/>
            </a:solidFill>
          </a:endParaRPr>
        </a:p>
      </dgm:t>
    </dgm:pt>
    <dgm:pt modelId="{9C1152B7-4D34-4CA0-9DDC-F21FD4AEAD28}" type="parTrans" cxnId="{5982C12B-3881-4E5F-910B-CA265FD5E102}">
      <dgm:prSet/>
      <dgm:spPr/>
      <dgm:t>
        <a:bodyPr/>
        <a:lstStyle/>
        <a:p>
          <a:endParaRPr lang="en-US" sz="2800"/>
        </a:p>
      </dgm:t>
    </dgm:pt>
    <dgm:pt modelId="{169C7AF9-916F-47C4-A9C3-3ACADEA4D272}" type="sibTrans" cxnId="{5982C12B-3881-4E5F-910B-CA265FD5E102}">
      <dgm:prSet/>
      <dgm:spPr/>
      <dgm:t>
        <a:bodyPr/>
        <a:lstStyle/>
        <a:p>
          <a:endParaRPr lang="en-US" sz="2800"/>
        </a:p>
      </dgm:t>
    </dgm:pt>
    <dgm:pt modelId="{ED7BFBCA-85AB-470A-B757-1414C645E6DE}">
      <dgm:prSet custT="1"/>
      <dgm:spPr>
        <a:noFill/>
        <a:ln>
          <a:noFill/>
        </a:ln>
      </dgm:spPr>
      <dgm:t>
        <a:bodyPr/>
        <a:lstStyle/>
        <a:p>
          <a:pPr>
            <a:buClr>
              <a:schemeClr val="accent2"/>
            </a:buClr>
            <a:buFont typeface="Wingdings" panose="05000000000000000000" pitchFamily="2" charset="2"/>
            <a:buChar char="§"/>
          </a:pPr>
          <a:r>
            <a:rPr lang="en-ZA" sz="2800" dirty="0">
              <a:solidFill>
                <a:schemeClr val="bg1"/>
              </a:solidFill>
            </a:rPr>
            <a:t>How do you cloud?</a:t>
          </a:r>
          <a:endParaRPr lang="en-US" sz="2800" dirty="0">
            <a:solidFill>
              <a:schemeClr val="bg1"/>
            </a:solidFill>
          </a:endParaRPr>
        </a:p>
      </dgm:t>
    </dgm:pt>
    <dgm:pt modelId="{B49CC6F4-1BCE-47E4-B510-CFFABFF8574B}" type="parTrans" cxnId="{CADA49E7-D7E4-4B04-9DDF-B5A55F3314AF}">
      <dgm:prSet/>
      <dgm:spPr/>
      <dgm:t>
        <a:bodyPr/>
        <a:lstStyle/>
        <a:p>
          <a:endParaRPr lang="en-US" sz="2800"/>
        </a:p>
      </dgm:t>
    </dgm:pt>
    <dgm:pt modelId="{C0C02030-8E95-4FBF-B65E-3B9A5576FA0F}" type="sibTrans" cxnId="{CADA49E7-D7E4-4B04-9DDF-B5A55F3314AF}">
      <dgm:prSet/>
      <dgm:spPr/>
      <dgm:t>
        <a:bodyPr/>
        <a:lstStyle/>
        <a:p>
          <a:endParaRPr lang="en-US" sz="2800"/>
        </a:p>
      </dgm:t>
    </dgm:pt>
    <dgm:pt modelId="{2904A716-59B7-4104-AC29-2F533F57D625}">
      <dgm:prSet custT="1"/>
      <dgm:spPr>
        <a:noFill/>
        <a:ln>
          <a:noFill/>
        </a:ln>
      </dgm:spPr>
      <dgm:t>
        <a:bodyPr/>
        <a:lstStyle/>
        <a:p>
          <a:pPr>
            <a:buClr>
              <a:schemeClr val="accent2"/>
            </a:buClr>
            <a:buFont typeface="Wingdings" panose="05000000000000000000" pitchFamily="2" charset="2"/>
            <a:buChar char="§"/>
          </a:pPr>
          <a:r>
            <a:rPr lang="en-ZA" sz="2800" dirty="0">
              <a:solidFill>
                <a:schemeClr val="bg1"/>
              </a:solidFill>
            </a:rPr>
            <a:t>Why should you care?</a:t>
          </a:r>
          <a:endParaRPr lang="en-US" sz="2800" dirty="0">
            <a:solidFill>
              <a:schemeClr val="bg1"/>
            </a:solidFill>
          </a:endParaRPr>
        </a:p>
      </dgm:t>
    </dgm:pt>
    <dgm:pt modelId="{9B32CB96-1CE6-4CA6-98D9-C2203F6FCB19}" type="parTrans" cxnId="{769AC2E0-480D-41AB-BE4C-F01603F65A64}">
      <dgm:prSet/>
      <dgm:spPr/>
      <dgm:t>
        <a:bodyPr/>
        <a:lstStyle/>
        <a:p>
          <a:endParaRPr lang="en-US" sz="2800"/>
        </a:p>
      </dgm:t>
    </dgm:pt>
    <dgm:pt modelId="{14A70495-26CC-4CC9-BF87-1FC52EE50B35}" type="sibTrans" cxnId="{769AC2E0-480D-41AB-BE4C-F01603F65A64}">
      <dgm:prSet/>
      <dgm:spPr/>
      <dgm:t>
        <a:bodyPr/>
        <a:lstStyle/>
        <a:p>
          <a:endParaRPr lang="en-US" sz="2800"/>
        </a:p>
      </dgm:t>
    </dgm:pt>
    <dgm:pt modelId="{48838873-4431-4954-9171-1238775AC576}" type="pres">
      <dgm:prSet presAssocID="{B192402E-D48E-4A20-9102-455829196172}" presName="linear" presStyleCnt="0">
        <dgm:presLayoutVars>
          <dgm:dir/>
          <dgm:animLvl val="lvl"/>
          <dgm:resizeHandles val="exact"/>
        </dgm:presLayoutVars>
      </dgm:prSet>
      <dgm:spPr/>
    </dgm:pt>
    <dgm:pt modelId="{ADA60600-5F4A-49C6-91D8-2B4F4EF7F0C5}" type="pres">
      <dgm:prSet presAssocID="{7A49DF98-867D-48FD-8C6A-11619CC54E26}" presName="parentLin" presStyleCnt="0"/>
      <dgm:spPr/>
    </dgm:pt>
    <dgm:pt modelId="{47D332B7-C90F-4055-8376-68DED81340C7}" type="pres">
      <dgm:prSet presAssocID="{7A49DF98-867D-48FD-8C6A-11619CC54E26}" presName="parentLeftMargin" presStyleLbl="node1" presStyleIdx="0" presStyleCnt="1"/>
      <dgm:spPr/>
    </dgm:pt>
    <dgm:pt modelId="{8EFCDC49-2431-44A7-9E88-01190BAF5B19}" type="pres">
      <dgm:prSet presAssocID="{7A49DF98-867D-48FD-8C6A-11619CC54E26}" presName="parentText" presStyleLbl="node1" presStyleIdx="0" presStyleCnt="1" custScaleY="33480">
        <dgm:presLayoutVars>
          <dgm:chMax val="0"/>
          <dgm:bulletEnabled val="1"/>
        </dgm:presLayoutVars>
      </dgm:prSet>
      <dgm:spPr>
        <a:prstGeom prst="rect">
          <a:avLst/>
        </a:prstGeom>
      </dgm:spPr>
    </dgm:pt>
    <dgm:pt modelId="{F95C0667-9363-47DF-A653-E9673BF14A41}" type="pres">
      <dgm:prSet presAssocID="{7A49DF98-867D-48FD-8C6A-11619CC54E26}" presName="negativeSpace" presStyleCnt="0"/>
      <dgm:spPr/>
    </dgm:pt>
    <dgm:pt modelId="{A7174219-EC9E-4267-A04D-B18EE847387A}" type="pres">
      <dgm:prSet presAssocID="{7A49DF98-867D-48FD-8C6A-11619CC54E26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260CC718-1C19-4A58-B25E-4613464E2BCD}" type="presOf" srcId="{B192402E-D48E-4A20-9102-455829196172}" destId="{48838873-4431-4954-9171-1238775AC576}" srcOrd="0" destOrd="0" presId="urn:microsoft.com/office/officeart/2005/8/layout/list1"/>
    <dgm:cxn modelId="{5982C12B-3881-4E5F-910B-CA265FD5E102}" srcId="{7A49DF98-867D-48FD-8C6A-11619CC54E26}" destId="{5395F473-4B00-496B-B453-6451BF799B09}" srcOrd="0" destOrd="0" parTransId="{9C1152B7-4D34-4CA0-9DDC-F21FD4AEAD28}" sibTransId="{169C7AF9-916F-47C4-A9C3-3ACADEA4D272}"/>
    <dgm:cxn modelId="{323B659E-DBBB-459D-BAA9-704ADD5267A5}" type="presOf" srcId="{7A49DF98-867D-48FD-8C6A-11619CC54E26}" destId="{8EFCDC49-2431-44A7-9E88-01190BAF5B19}" srcOrd="1" destOrd="0" presId="urn:microsoft.com/office/officeart/2005/8/layout/list1"/>
    <dgm:cxn modelId="{90F473B2-165C-42F0-BB66-183652D2B743}" type="presOf" srcId="{5395F473-4B00-496B-B453-6451BF799B09}" destId="{A7174219-EC9E-4267-A04D-B18EE847387A}" srcOrd="0" destOrd="0" presId="urn:microsoft.com/office/officeart/2005/8/layout/list1"/>
    <dgm:cxn modelId="{1514D9C3-0364-4D35-B599-B493CBB9F80D}" srcId="{B192402E-D48E-4A20-9102-455829196172}" destId="{7A49DF98-867D-48FD-8C6A-11619CC54E26}" srcOrd="0" destOrd="0" parTransId="{68E16295-5968-427D-8FEC-140904115879}" sibTransId="{C8FD5B74-EA17-4780-8EAB-5CC8C9F831ED}"/>
    <dgm:cxn modelId="{1EC855D4-9949-4C99-AE73-64CD4259AB6C}" type="presOf" srcId="{2904A716-59B7-4104-AC29-2F533F57D625}" destId="{A7174219-EC9E-4267-A04D-B18EE847387A}" srcOrd="0" destOrd="2" presId="urn:microsoft.com/office/officeart/2005/8/layout/list1"/>
    <dgm:cxn modelId="{769AC2E0-480D-41AB-BE4C-F01603F65A64}" srcId="{7A49DF98-867D-48FD-8C6A-11619CC54E26}" destId="{2904A716-59B7-4104-AC29-2F533F57D625}" srcOrd="2" destOrd="0" parTransId="{9B32CB96-1CE6-4CA6-98D9-C2203F6FCB19}" sibTransId="{14A70495-26CC-4CC9-BF87-1FC52EE50B35}"/>
    <dgm:cxn modelId="{DF88DBE6-53D6-489E-9FE7-EDD2A1456E39}" type="presOf" srcId="{ED7BFBCA-85AB-470A-B757-1414C645E6DE}" destId="{A7174219-EC9E-4267-A04D-B18EE847387A}" srcOrd="0" destOrd="1" presId="urn:microsoft.com/office/officeart/2005/8/layout/list1"/>
    <dgm:cxn modelId="{CADA49E7-D7E4-4B04-9DDF-B5A55F3314AF}" srcId="{7A49DF98-867D-48FD-8C6A-11619CC54E26}" destId="{ED7BFBCA-85AB-470A-B757-1414C645E6DE}" srcOrd="1" destOrd="0" parTransId="{B49CC6F4-1BCE-47E4-B510-CFFABFF8574B}" sibTransId="{C0C02030-8E95-4FBF-B65E-3B9A5576FA0F}"/>
    <dgm:cxn modelId="{50E4AAED-ECDC-4575-BA45-A3C06AC70654}" type="presOf" srcId="{7A49DF98-867D-48FD-8C6A-11619CC54E26}" destId="{47D332B7-C90F-4055-8376-68DED81340C7}" srcOrd="0" destOrd="0" presId="urn:microsoft.com/office/officeart/2005/8/layout/list1"/>
    <dgm:cxn modelId="{D78A3A74-3735-46A5-AE53-D5DBFCE60B3C}" type="presParOf" srcId="{48838873-4431-4954-9171-1238775AC576}" destId="{ADA60600-5F4A-49C6-91D8-2B4F4EF7F0C5}" srcOrd="0" destOrd="0" presId="urn:microsoft.com/office/officeart/2005/8/layout/list1"/>
    <dgm:cxn modelId="{0BA1AE4E-38D2-4A37-B0B8-E3322BED4927}" type="presParOf" srcId="{ADA60600-5F4A-49C6-91D8-2B4F4EF7F0C5}" destId="{47D332B7-C90F-4055-8376-68DED81340C7}" srcOrd="0" destOrd="0" presId="urn:microsoft.com/office/officeart/2005/8/layout/list1"/>
    <dgm:cxn modelId="{D5C3BD72-4785-4C45-A8D6-1E2106C5A127}" type="presParOf" srcId="{ADA60600-5F4A-49C6-91D8-2B4F4EF7F0C5}" destId="{8EFCDC49-2431-44A7-9E88-01190BAF5B19}" srcOrd="1" destOrd="0" presId="urn:microsoft.com/office/officeart/2005/8/layout/list1"/>
    <dgm:cxn modelId="{0EF623F6-C99C-4198-8F44-98A4197C3E57}" type="presParOf" srcId="{48838873-4431-4954-9171-1238775AC576}" destId="{F95C0667-9363-47DF-A653-E9673BF14A41}" srcOrd="1" destOrd="0" presId="urn:microsoft.com/office/officeart/2005/8/layout/list1"/>
    <dgm:cxn modelId="{FC6441F3-3646-434B-8813-D41E2442279A}" type="presParOf" srcId="{48838873-4431-4954-9171-1238775AC576}" destId="{A7174219-EC9E-4267-A04D-B18EE847387A}" srcOrd="2" destOrd="0" presId="urn:microsoft.com/office/officeart/2005/8/layout/lis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174219-EC9E-4267-A04D-B18EE847387A}">
      <dsp:nvSpPr>
        <dsp:cNvPr id="0" name=""/>
        <dsp:cNvSpPr/>
      </dsp:nvSpPr>
      <dsp:spPr>
        <a:xfrm>
          <a:off x="0" y="1559187"/>
          <a:ext cx="6156323" cy="286650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7799" tIns="1353820" rIns="477799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Font typeface="Wingdings" panose="05000000000000000000" pitchFamily="2" charset="2"/>
            <a:buChar char="§"/>
          </a:pPr>
          <a:r>
            <a:rPr lang="en-ZA" sz="2800" kern="1200" dirty="0">
              <a:solidFill>
                <a:schemeClr val="bg1"/>
              </a:solidFill>
            </a:rPr>
            <a:t>What is the cloud?</a:t>
          </a:r>
          <a:endParaRPr lang="en-US" sz="2800" kern="1200" dirty="0">
            <a:solidFill>
              <a:schemeClr val="bg1"/>
            </a:solidFill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Font typeface="Wingdings" panose="05000000000000000000" pitchFamily="2" charset="2"/>
            <a:buChar char="§"/>
          </a:pPr>
          <a:r>
            <a:rPr lang="en-ZA" sz="2800" kern="1200" dirty="0">
              <a:solidFill>
                <a:schemeClr val="bg1"/>
              </a:solidFill>
            </a:rPr>
            <a:t>How do you cloud?</a:t>
          </a:r>
          <a:endParaRPr lang="en-US" sz="2800" kern="1200" dirty="0">
            <a:solidFill>
              <a:schemeClr val="bg1"/>
            </a:solidFill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Font typeface="Wingdings" panose="05000000000000000000" pitchFamily="2" charset="2"/>
            <a:buChar char="§"/>
          </a:pPr>
          <a:r>
            <a:rPr lang="en-ZA" sz="2800" kern="1200" dirty="0">
              <a:solidFill>
                <a:schemeClr val="bg1"/>
              </a:solidFill>
            </a:rPr>
            <a:t>Why should you care?</a:t>
          </a:r>
          <a:endParaRPr lang="en-US" sz="2800" kern="1200" dirty="0">
            <a:solidFill>
              <a:schemeClr val="bg1"/>
            </a:solidFill>
          </a:endParaRPr>
        </a:p>
      </dsp:txBody>
      <dsp:txXfrm>
        <a:off x="0" y="1559187"/>
        <a:ext cx="6156323" cy="2866500"/>
      </dsp:txXfrm>
    </dsp:sp>
    <dsp:sp modelId="{8EFCDC49-2431-44A7-9E88-01190BAF5B19}">
      <dsp:nvSpPr>
        <dsp:cNvPr id="0" name=""/>
        <dsp:cNvSpPr/>
      </dsp:nvSpPr>
      <dsp:spPr>
        <a:xfrm>
          <a:off x="307816" y="1876173"/>
          <a:ext cx="4309426" cy="642414"/>
        </a:xfrm>
        <a:prstGeom prst="rect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886" tIns="0" rIns="162886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1"/>
              </a:solidFill>
            </a:rPr>
            <a:t>A quick intro to:</a:t>
          </a:r>
        </a:p>
      </dsp:txBody>
      <dsp:txXfrm>
        <a:off x="307816" y="1876173"/>
        <a:ext cx="4309426" cy="6424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C10188-DC2C-458D-AB41-143A0BE9A3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634E15-7196-43FC-B912-C4D8B4A2CE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16927-5E9C-4E77-85FE-EE4C81C1DE39}" type="datetimeFigureOut">
              <a:rPr lang="en-US" smtClean="0"/>
              <a:t>4/9/20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EA2570-D5B6-41CB-96C2-FFC9944668E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31B37-7A69-4C30-9B63-29F8242FC24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9B6C8-888A-401B-9F9B-D41D36B6C3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1000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98B7E-6604-4F74-86DB-B30627D56244}" type="datetimeFigureOut">
              <a:rPr lang="en-US" smtClean="0"/>
              <a:t>4/9/20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F28A1F-3E69-47E5-AE93-E7F2155A24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933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schwartz/prime-cloud-intro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Obligatory kid pics</a:t>
            </a:r>
          </a:p>
          <a:p>
            <a:r>
              <a:rPr lang="en-US" dirty="0"/>
              <a:t>... and me rocking full-out quarantine style</a:t>
            </a:r>
          </a:p>
          <a:p>
            <a:endParaRPr lang="en-US" dirty="0"/>
          </a:p>
          <a:p>
            <a:r>
              <a:rPr lang="en-US" dirty="0"/>
              <a:t>#. Intro, who am I</a:t>
            </a:r>
            <a:br>
              <a:rPr lang="en-US" dirty="0"/>
            </a:br>
            <a:r>
              <a:rPr lang="en-US" dirty="0"/>
              <a:t>  - what I'm doing now</a:t>
            </a:r>
            <a:br>
              <a:rPr lang="en-US" dirty="0"/>
            </a:br>
            <a:r>
              <a:rPr lang="en-US" dirty="0"/>
              <a:t>    (cloud platform @ Optum, what does that mean, what kind of work does Optum do)</a:t>
            </a:r>
            <a:br>
              <a:rPr lang="en-US" dirty="0"/>
            </a:br>
            <a:r>
              <a:rPr lang="en-US" dirty="0"/>
              <a:t>  - How did I get my start</a:t>
            </a:r>
            <a:br>
              <a:rPr lang="en-US" dirty="0"/>
            </a:br>
            <a:r>
              <a:rPr lang="en-US" dirty="0"/>
              <a:t>    (self taught, maybe </a:t>
            </a:r>
            <a:r>
              <a:rPr lang="en-US" dirty="0" err="1"/>
              <a:t>Mindbox</a:t>
            </a:r>
            <a:r>
              <a:rPr lang="en-US" dirty="0"/>
              <a:t> coffee shop story)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756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Most basic level: someone else's computer</a:t>
            </a:r>
            <a:br>
              <a:rPr lang="en-US" dirty="0"/>
            </a:br>
            <a:r>
              <a:rPr lang="en-US" dirty="0"/>
              <a:t>  ++scale</a:t>
            </a:r>
            <a:br>
              <a:rPr lang="en-US" dirty="0"/>
            </a:br>
            <a:r>
              <a:rPr lang="en-US" dirty="0"/>
              <a:t>  - Anything you can do on your own computer, you can do in a computer in the cloud</a:t>
            </a:r>
            <a:br>
              <a:rPr lang="en-US" dirty="0"/>
            </a:br>
            <a:r>
              <a:rPr lang="en-US" dirty="0"/>
              <a:t>  - Amazon (and Microsoft, Google, et al,) run big farms of computers, stacked up warehouses</a:t>
            </a:r>
            <a:br>
              <a:rPr lang="en-US" dirty="0"/>
            </a:br>
            <a:r>
              <a:rPr lang="en-US" dirty="0"/>
              <a:t>    and let's you rent them out by the hour.</a:t>
            </a:r>
          </a:p>
          <a:p>
            <a:r>
              <a:rPr lang="en-US" dirty="0"/>
              <a:t>- quick </a:t>
            </a:r>
            <a:r>
              <a:rPr lang="en-US" dirty="0" err="1"/>
              <a:t>scalling</a:t>
            </a:r>
            <a:r>
              <a:rPr lang="en-US" dirty="0"/>
              <a:t> -- can run 1,000 computers</a:t>
            </a:r>
            <a:br>
              <a:rPr lang="en-US" dirty="0"/>
            </a:br>
            <a:r>
              <a:rPr lang="en-US" dirty="0"/>
              <a:t>- More advanced level: managed services</a:t>
            </a:r>
            <a:br>
              <a:rPr lang="en-US" dirty="0"/>
            </a:br>
            <a:r>
              <a:rPr lang="en-US" dirty="0"/>
              <a:t>  (</a:t>
            </a:r>
            <a:r>
              <a:rPr lang="en-US" dirty="0" err="1"/>
              <a:t>eg.</a:t>
            </a:r>
            <a:r>
              <a:rPr lang="en-US" dirty="0"/>
              <a:t> someone else runs a database, you just get to use it)</a:t>
            </a:r>
            <a:br>
              <a:rPr lang="en-US" dirty="0"/>
            </a:br>
            <a:r>
              <a:rPr lang="en-US" dirty="0"/>
              <a:t>- The easiest way to deploy your code (if you don't own your own data center)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12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(but first…)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07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#. First, some definitions:</a:t>
            </a:r>
            <a:br>
              <a:rPr lang="en-US" dirty="0"/>
            </a:br>
            <a:r>
              <a:rPr lang="en-US" dirty="0"/>
              <a:t>  - "Server"</a:t>
            </a:r>
            <a:br>
              <a:rPr lang="en-US" dirty="0"/>
            </a:br>
            <a:r>
              <a:rPr lang="en-US" dirty="0"/>
              <a:t>    a computer without a monitor</a:t>
            </a:r>
            <a:br>
              <a:rPr lang="en-US" dirty="0"/>
            </a:br>
            <a:r>
              <a:rPr lang="en-US" dirty="0"/>
              <a:t>  - "VM" / "EC2" / "Instance"</a:t>
            </a:r>
            <a:br>
              <a:rPr lang="en-US" dirty="0"/>
            </a:br>
            <a:r>
              <a:rPr lang="en-US" dirty="0"/>
              <a:t>    basically a server, but that you can create/destroy without actually moving hardware around ("virtualized")</a:t>
            </a:r>
            <a:br>
              <a:rPr lang="en-US" dirty="0"/>
            </a:br>
            <a:r>
              <a:rPr lang="en-US" dirty="0"/>
              <a:t>  - "SSH"</a:t>
            </a:r>
            <a:br>
              <a:rPr lang="en-US" dirty="0"/>
            </a:br>
            <a:r>
              <a:rPr lang="en-US" dirty="0"/>
              <a:t>    a way to "hop into" a server. Lets you send commands, just in Terminal,</a:t>
            </a:r>
            <a:br>
              <a:rPr lang="en-US" dirty="0"/>
            </a:br>
            <a:r>
              <a:rPr lang="en-US" dirty="0"/>
              <a:t>    but over the internet to another machine.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Please ask questions, if you don't know!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827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https://github.com/eschwartz/prime-cloud-intro</a:t>
            </a:r>
            <a:endParaRPr lang="en-US" dirty="0"/>
          </a:p>
          <a:p>
            <a:endParaRPr lang="en-US" dirty="0"/>
          </a:p>
          <a:p>
            <a:r>
              <a:rPr lang="en-US" dirty="0"/>
              <a:t># Demo structure:</a:t>
            </a:r>
            <a:br>
              <a:rPr lang="en-US" dirty="0"/>
            </a:br>
            <a:r>
              <a:rPr lang="en-US" dirty="0"/>
              <a:t>  - Intro to web app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- Review code</a:t>
            </a:r>
            <a:br>
              <a:rPr lang="en-US" dirty="0"/>
            </a:br>
            <a:r>
              <a:rPr lang="en-US" dirty="0"/>
              <a:t>      - Run app locally</a:t>
            </a:r>
            <a:br>
              <a:rPr lang="en-US" dirty="0"/>
            </a:br>
            <a:r>
              <a:rPr lang="en-US" dirty="0"/>
              <a:t>      - again, not in detail. Just note this:</a:t>
            </a:r>
            <a:br>
              <a:rPr lang="en-US" dirty="0"/>
            </a:br>
            <a:r>
              <a:rPr lang="en-US" dirty="0"/>
              <a:t>        - It's a node / </a:t>
            </a:r>
            <a:r>
              <a:rPr lang="en-US" dirty="0" err="1"/>
              <a:t>express.js</a:t>
            </a:r>
            <a:r>
              <a:rPr lang="en-US" dirty="0"/>
              <a:t> API, some basic HTML/CSS/JS code</a:t>
            </a:r>
            <a:br>
              <a:rPr lang="en-US" dirty="0"/>
            </a:br>
            <a:r>
              <a:rPr lang="en-US" dirty="0"/>
              <a:t>          nothing fancy,</a:t>
            </a:r>
            <a:br>
              <a:rPr lang="en-US" dirty="0"/>
            </a:br>
            <a:r>
              <a:rPr lang="en-US" dirty="0"/>
              <a:t>          nothing special to work in the cloud</a:t>
            </a:r>
            <a:br>
              <a:rPr lang="en-US" dirty="0"/>
            </a:br>
            <a:r>
              <a:rPr lang="en-US" dirty="0"/>
              <a:t>      - Show that it's in a </a:t>
            </a:r>
            <a:r>
              <a:rPr lang="en-US" dirty="0" err="1"/>
              <a:t>github</a:t>
            </a:r>
            <a:r>
              <a:rPr lang="en-US" dirty="0"/>
              <a:t> repo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 - Login to AWS account (</a:t>
            </a:r>
            <a:r>
              <a:rPr lang="en-US" dirty="0" err="1"/>
              <a:t>console.aws.amazon.com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- Create EC2 instance</a:t>
            </a:r>
            <a:br>
              <a:rPr lang="en-US" dirty="0"/>
            </a:br>
            <a:r>
              <a:rPr lang="en-US" dirty="0"/>
              <a:t>    - don't need to cover every details</a:t>
            </a:r>
            <a:br>
              <a:rPr lang="en-US" dirty="0"/>
            </a:br>
            <a:r>
              <a:rPr lang="en-US" dirty="0"/>
              <a:t>      just maybe that:</a:t>
            </a:r>
            <a:br>
              <a:rPr lang="en-US" dirty="0"/>
            </a:br>
            <a:r>
              <a:rPr lang="en-US" dirty="0"/>
              <a:t>        - I get to decide what kind of computer I want</a:t>
            </a:r>
            <a:br>
              <a:rPr lang="en-US" dirty="0"/>
            </a:br>
            <a:r>
              <a:rPr lang="en-US" dirty="0"/>
              <a:t>        - I pay per hour (except free tier)</a:t>
            </a:r>
            <a:br>
              <a:rPr lang="en-US" dirty="0"/>
            </a:br>
            <a:r>
              <a:rPr lang="en-US" dirty="0"/>
              <a:t>        - "ports" open for SSH/HTTP (don't worry if that doesn't mean anything to you)</a:t>
            </a:r>
            <a:br>
              <a:rPr lang="en-US" dirty="0"/>
            </a:br>
            <a:r>
              <a:rPr lang="en-US" dirty="0"/>
              <a:t>        - SSH key pair (like a password in a file, to protect my server)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While instance is starting up...</a:t>
            </a:r>
            <a:br>
              <a:rPr lang="en-US" dirty="0"/>
            </a:br>
            <a:r>
              <a:rPr lang="en-US" dirty="0"/>
              <a:t>    (quick Q/A?)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- Back to EC2:</a:t>
            </a:r>
            <a:br>
              <a:rPr lang="en-US" dirty="0"/>
            </a:br>
            <a:r>
              <a:rPr lang="en-US" dirty="0"/>
              <a:t>    - show that we have a public DNS (web address) for this server</a:t>
            </a:r>
            <a:br>
              <a:rPr lang="en-US" dirty="0"/>
            </a:br>
            <a:r>
              <a:rPr lang="en-US" dirty="0"/>
              <a:t>    - Use that address to SSH</a:t>
            </a:r>
            <a:br>
              <a:rPr lang="en-US" dirty="0"/>
            </a:br>
            <a:r>
              <a:rPr lang="en-US" dirty="0"/>
              <a:t>    - Then, run application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022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Why do we care?</a:t>
            </a:r>
            <a:br>
              <a:rPr lang="en-US" dirty="0"/>
            </a:br>
            <a:r>
              <a:rPr lang="en-US" dirty="0"/>
              <a:t>  Or, why do our potential employers care:</a:t>
            </a:r>
            <a:br>
              <a:rPr lang="en-US" dirty="0"/>
            </a:br>
            <a:r>
              <a:rPr lang="en-US" dirty="0"/>
              <a:t>    #. Maybe first -- what is "not the cloud"</a:t>
            </a:r>
            <a:br>
              <a:rPr lang="en-US" dirty="0"/>
            </a:br>
            <a:r>
              <a:rPr lang="en-US" dirty="0"/>
              <a:t>      - Companies (like "Optum") run massive data centers,</a:t>
            </a:r>
            <a:br>
              <a:rPr lang="en-US" dirty="0"/>
            </a:br>
            <a:r>
              <a:rPr lang="en-US" dirty="0"/>
              <a:t>        basically giant warehouses full of computers and networking equipment.</a:t>
            </a:r>
            <a:br>
              <a:rPr lang="en-US" dirty="0"/>
            </a:br>
            <a:r>
              <a:rPr lang="en-US" dirty="0"/>
              <a:t>        And they employ a ton of people to setup and manage these computers,</a:t>
            </a:r>
            <a:br>
              <a:rPr lang="en-US" dirty="0"/>
            </a:br>
            <a:r>
              <a:rPr lang="en-US" dirty="0"/>
              <a:t>        fix them when they break, setup new ones, security patches, etc.</a:t>
            </a:r>
            <a:br>
              <a:rPr lang="en-US" dirty="0"/>
            </a:br>
            <a:r>
              <a:rPr lang="en-US" dirty="0"/>
              <a:t>        - Deployments to datacenters are generally slow, need</a:t>
            </a:r>
            <a:br>
              <a:rPr lang="en-US" dirty="0"/>
            </a:br>
            <a:r>
              <a:rPr lang="en-US" dirty="0"/>
              <a:t>          to request a computer, fill our forms, send faxes, </a:t>
            </a:r>
            <a:r>
              <a:rPr lang="en-US" dirty="0" err="1"/>
              <a:t>etc</a:t>
            </a:r>
            <a:br>
              <a:rPr lang="en-US" dirty="0"/>
            </a:br>
            <a:r>
              <a:rPr lang="en-US" dirty="0"/>
              <a:t>        - Hoping to outsource this to companies who specialize,</a:t>
            </a:r>
            <a:br>
              <a:rPr lang="en-US" dirty="0"/>
            </a:br>
            <a:r>
              <a:rPr lang="en-US" dirty="0"/>
              <a:t>          and provide automation, making it faster and cheaper</a:t>
            </a:r>
            <a:br>
              <a:rPr lang="en-US" dirty="0"/>
            </a:br>
            <a:r>
              <a:rPr lang="en-US" dirty="0"/>
              <a:t>        Faster: DCE as an example - created an app where</a:t>
            </a:r>
            <a:br>
              <a:rPr lang="en-US" dirty="0"/>
            </a:br>
            <a:r>
              <a:rPr lang="en-US" dirty="0"/>
              <a:t>         engineers can login, create a cloud account, and deploy</a:t>
            </a:r>
            <a:br>
              <a:rPr lang="en-US" dirty="0"/>
            </a:br>
            <a:r>
              <a:rPr lang="en-US" dirty="0"/>
              <a:t>         a web app to it with a single button click (vs. 9 months of "intake" on-</a:t>
            </a:r>
            <a:r>
              <a:rPr lang="en-US" dirty="0" err="1"/>
              <a:t>prem</a:t>
            </a:r>
            <a:r>
              <a:rPr lang="en-US" dirty="0"/>
              <a:t>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So why do **you** care:</a:t>
            </a:r>
            <a:br>
              <a:rPr lang="en-US" dirty="0"/>
            </a:br>
            <a:r>
              <a:rPr lang="en-US" dirty="0"/>
              <a:t>    - 1. Employers care, and you care about being employed</a:t>
            </a:r>
            <a:br>
              <a:rPr lang="en-US" dirty="0"/>
            </a:br>
            <a:r>
              <a:rPr lang="en-US" dirty="0"/>
              <a:t>          lots of companies are migrating to the cloud,</a:t>
            </a:r>
            <a:br>
              <a:rPr lang="en-US" dirty="0"/>
            </a:br>
            <a:r>
              <a:rPr lang="en-US" dirty="0"/>
              <a:t>          having some cloud experience on your resume is going to be a big bump</a:t>
            </a:r>
            <a:br>
              <a:rPr lang="en-US" dirty="0"/>
            </a:br>
            <a:r>
              <a:rPr lang="en-US" dirty="0"/>
              <a:t>      2. It's cool</a:t>
            </a:r>
            <a:br>
              <a:rPr lang="en-US" dirty="0"/>
            </a:br>
            <a:r>
              <a:rPr lang="en-US" dirty="0"/>
              <a:t>          it's the fastest way to get your own code up and running,</a:t>
            </a:r>
            <a:br>
              <a:rPr lang="en-US" dirty="0"/>
            </a:br>
            <a:r>
              <a:rPr lang="en-US" dirty="0"/>
              <a:t>          you have easy access to advanced tools like AI/ML, super computers, satellites, quantum computers,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746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910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98B13-3B32-4354-B2B5-3165F2F6E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611" y="1676409"/>
            <a:ext cx="3923999" cy="2436592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70000"/>
              </a:lnSpc>
              <a:defRPr sz="7200" spc="-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BB88CF-DF4F-4857-8602-72BCF5DDCDA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873612" y="4611901"/>
            <a:ext cx="3924000" cy="6840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EEBB7C-1679-4665-8688-1FA973E73DC1}"/>
              </a:ext>
            </a:extLst>
          </p:cNvPr>
          <p:cNvCxnSpPr/>
          <p:nvPr userDrawn="1"/>
        </p:nvCxnSpPr>
        <p:spPr>
          <a:xfrm>
            <a:off x="7874732" y="4373775"/>
            <a:ext cx="3924000" cy="0"/>
          </a:xfrm>
          <a:prstGeom prst="line">
            <a:avLst/>
          </a:prstGeom>
          <a:ln w="63500"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1E3214F-3A93-4A1C-920D-D86BE35A58FB}"/>
              </a:ext>
            </a:extLst>
          </p:cNvPr>
          <p:cNvSpPr/>
          <p:nvPr userDrawn="1"/>
        </p:nvSpPr>
        <p:spPr>
          <a:xfrm>
            <a:off x="0" y="1"/>
            <a:ext cx="7512000" cy="67214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3E97E5-C83B-444A-8C07-35D699E7C3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53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AB651-5612-4E6A-9B35-A555D082E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389A2-D77B-40CA-AD1E-0178AEFAD1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CA993-CBEA-48C5-BD35-50ABDFF64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ED8E0-95EC-469F-9B7E-562FBDFDE6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344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76F88-2A37-410D-A685-E455AF3D0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764B46-B015-44F7-8DC0-AFB8D275E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3C8232-2077-497A-9142-B787E2B03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F6077C-D913-4FD0-B6E0-6D70BEFD40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905DBB-3AA9-4435-AC97-732293FDE7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4C901-FCAF-4DFB-A621-6A969641CA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145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F2623-2255-4BBA-9577-B3A3FD2AE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59F0F0-5E7C-4FC9-8E90-6ADCD7A714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532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9D3FFB-BE14-4D90-A515-10EDD1BEE6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673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51E51-BE82-4B1B-9CB6-89C26464D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CBF8C-3CF7-47E6-9AB0-15584178B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07DA3C-0298-45CF-AFC3-41031C076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C4FF87-D01E-416B-9EF8-E107C4EDDC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33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98B13-3B32-4354-B2B5-3165F2F6E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611" y="1676409"/>
            <a:ext cx="3923999" cy="2436592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70000"/>
              </a:lnSpc>
              <a:defRPr sz="7200" spc="-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BB88CF-DF4F-4857-8602-72BCF5DDCDA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873612" y="4611901"/>
            <a:ext cx="3924000" cy="6840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EEBB7C-1679-4665-8688-1FA973E73DC1}"/>
              </a:ext>
            </a:extLst>
          </p:cNvPr>
          <p:cNvCxnSpPr/>
          <p:nvPr userDrawn="1"/>
        </p:nvCxnSpPr>
        <p:spPr>
          <a:xfrm>
            <a:off x="7874732" y="4373775"/>
            <a:ext cx="3924000" cy="0"/>
          </a:xfrm>
          <a:prstGeom prst="line">
            <a:avLst/>
          </a:prstGeom>
          <a:ln w="63500"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1E3214F-3A93-4A1C-920D-D86BE35A58FB}"/>
              </a:ext>
            </a:extLst>
          </p:cNvPr>
          <p:cNvSpPr/>
          <p:nvPr userDrawn="1"/>
        </p:nvSpPr>
        <p:spPr>
          <a:xfrm>
            <a:off x="0" y="1"/>
            <a:ext cx="7512000" cy="67214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3E97E5-C83B-444A-8C07-35D699E7C3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641ECAC-0557-4843-8433-067E4414E2F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-1" y="0"/>
            <a:ext cx="7512001" cy="6727855"/>
          </a:xfrm>
          <a:solidFill>
            <a:schemeClr val="tx1">
              <a:lumMod val="85000"/>
              <a:lumOff val="1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 i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3394383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76"/>
            <a:ext cx="6273800" cy="833663"/>
          </a:xfrm>
          <a:solidFill>
            <a:schemeClr val="accent2">
              <a:lumMod val="50000"/>
            </a:schemeClr>
          </a:solidFill>
        </p:spPr>
        <p:txBody>
          <a:bodyPr tIns="108000" bIns="108000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738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236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de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77"/>
            <a:ext cx="6273800" cy="833663"/>
          </a:xfrm>
          <a:solidFill>
            <a:schemeClr val="accent2">
              <a:lumMod val="50000"/>
            </a:schemeClr>
          </a:solidFill>
        </p:spPr>
        <p:txBody>
          <a:bodyPr vert="horz" lIns="91440" tIns="108000" rIns="91440" bIns="108000" rtlCol="0" anchor="ctr">
            <a:spAutoFit/>
          </a:bodyPr>
          <a:lstStyle>
            <a:lvl1pPr>
              <a:defRPr lang="en-US" sz="400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571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D3C5ED2-B01D-4104-B193-BC78D76A464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0" y="0"/>
            <a:ext cx="6305550" cy="6721475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400" i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Insert Your Picture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57974" y="611077"/>
            <a:ext cx="4695825" cy="833663"/>
          </a:xfrm>
          <a:solidFill>
            <a:schemeClr val="accent2">
              <a:lumMod val="50000"/>
            </a:schemeClr>
          </a:solidFill>
        </p:spPr>
        <p:txBody>
          <a:bodyPr wrap="square" tIns="108000" bIns="108000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7974" y="1825625"/>
            <a:ext cx="4695826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904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Horizont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4305300" cy="6721472"/>
          </a:xfr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vert="horz" lIns="396000" tIns="0" rIns="396000" bIns="0" rtlCol="0" anchor="ctr">
            <a:noAutofit/>
          </a:bodyPr>
          <a:lstStyle>
            <a:lvl1pPr algn="r">
              <a:lnSpc>
                <a:spcPct val="70000"/>
              </a:lnSpc>
              <a:defRPr lang="en-US" sz="5200" b="0" spc="-150" dirty="0"/>
            </a:lvl1pPr>
          </a:lstStyle>
          <a:p>
            <a:pPr lvl="0" algn="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350" y="365124"/>
            <a:ext cx="6648448" cy="5984875"/>
          </a:xfrm>
        </p:spPr>
        <p:txBody>
          <a:bodyPr lIns="108000" tIns="108000" rIns="108000" bIns="10800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746CAFB-2B99-470B-B55B-9BF378E3A0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96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orizont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65237DA4-112F-40B2-8C8C-EB23506D9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2000" y="0"/>
            <a:ext cx="4680000" cy="6721473"/>
          </a:xfr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lIns="396000" rIns="396000">
            <a:normAutofit/>
          </a:bodyPr>
          <a:lstStyle>
            <a:lvl1pPr>
              <a:lnSpc>
                <a:spcPct val="70000"/>
              </a:lnSpc>
              <a:defRPr sz="5200" spc="-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4"/>
            <a:ext cx="6156323" cy="5984875"/>
          </a:xfrm>
        </p:spPr>
        <p:txBody>
          <a:bodyPr lIns="108000" tIns="108000" rIns="108000" bIns="108000"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746CAFB-2B99-470B-B55B-9BF378E3A0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98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orizont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8E6EF2-4B2F-4D0D-9505-CE9287297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350" y="611076"/>
            <a:ext cx="6648448" cy="5738923"/>
          </a:xfrm>
        </p:spPr>
        <p:txBody>
          <a:bodyPr lIns="108000" tIns="108000" rIns="108000" bIns="108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1A21B9-BA54-413B-940E-027C32E4D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76"/>
            <a:ext cx="3440502" cy="2064769"/>
          </a:xfrm>
          <a:solidFill>
            <a:schemeClr val="accent2">
              <a:lumMod val="50000"/>
            </a:schemeClr>
          </a:solidFill>
        </p:spPr>
        <p:txBody>
          <a:bodyPr wrap="square" tIns="108000" bIns="108000" anchor="t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051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BDA7-8BE9-42D5-ACF1-0F51423A2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EF73F-3CCA-4312-8E9C-2B4629DA1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BF716-502C-4821-A3A0-19C2C508EE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983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8E4AFE-E166-4B84-B0C8-9205038D803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617517-B672-49BA-AC6E-AB66D0639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92C27-7843-4B22-9200-B7304E6AE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B4F10-F75B-41A8-B994-BFF68949E5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2D21E2-8DEB-4F43-A26E-B8DA900A9230}"/>
              </a:ext>
            </a:extLst>
          </p:cNvPr>
          <p:cNvSpPr/>
          <p:nvPr userDrawn="1"/>
        </p:nvSpPr>
        <p:spPr>
          <a:xfrm>
            <a:off x="0" y="6721475"/>
            <a:ext cx="12192000" cy="13652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CD3143-7FD1-40EA-AA4A-47C72380AEC2}"/>
              </a:ext>
            </a:extLst>
          </p:cNvPr>
          <p:cNvSpPr/>
          <p:nvPr userDrawn="1"/>
        </p:nvSpPr>
        <p:spPr>
          <a:xfrm>
            <a:off x="11353798" y="6721474"/>
            <a:ext cx="838201" cy="136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920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9" r:id="rId2"/>
    <p:sldLayoutId id="2147483660" r:id="rId3"/>
    <p:sldLayoutId id="2147483665" r:id="rId4"/>
    <p:sldLayoutId id="2147483666" r:id="rId5"/>
    <p:sldLayoutId id="2147483650" r:id="rId6"/>
    <p:sldLayoutId id="2147483663" r:id="rId7"/>
    <p:sldLayoutId id="2147483664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gif"/><Relationship Id="rId3" Type="http://schemas.openxmlformats.org/officeDocument/2006/relationships/diagramLayout" Target="../diagrams/layout1.xml"/><Relationship Id="rId7" Type="http://schemas.openxmlformats.org/officeDocument/2006/relationships/image" Target="../media/image4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jpe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0C5037-DA4A-44E2-A9FB-84B149876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Cloud</a:t>
            </a:r>
            <a:br>
              <a:rPr lang="en-US" dirty="0"/>
            </a:br>
            <a:r>
              <a:rPr lang="en-US" sz="3600" dirty="0"/>
              <a:t>An Introduction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97C2DB-90F2-4971-AC44-7CDDF5A3B5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73610" y="5079986"/>
            <a:ext cx="3924000" cy="684000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/>
              <a:t>Edan Schwartz</a:t>
            </a:r>
          </a:p>
          <a:p>
            <a:r>
              <a:rPr lang="en-US" sz="2400" dirty="0"/>
              <a:t>Cloud Platform Engineer @ Optum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6F5C050-EB87-421A-8A5C-E6CB301026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2512E3E5-0330-CE41-8DCE-FA56F50FA42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" r="31055"/>
          <a:stretch/>
        </p:blipFill>
        <p:spPr>
          <a:xfrm>
            <a:off x="0" y="0"/>
            <a:ext cx="7522029" cy="6706083"/>
          </a:xfrm>
          <a:solidFill>
            <a:schemeClr val="tx1">
              <a:lumMod val="85000"/>
              <a:lumOff val="15000"/>
            </a:schemeClr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B96BEA-FD88-494F-AA1B-98F436EF4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0" y="471048"/>
            <a:ext cx="7475169" cy="576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5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58AE6-56F6-44E8-8BBF-23277B177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2000" y="0"/>
            <a:ext cx="4680000" cy="672147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graphicFrame>
        <p:nvGraphicFramePr>
          <p:cNvPr id="3" name="Content Placeholder 2" descr="List Content Placeholder">
            <a:extLst>
              <a:ext uri="{FF2B5EF4-FFF2-40B4-BE49-F238E27FC236}">
                <a16:creationId xmlns:a16="http://schemas.microsoft.com/office/drawing/2014/main" id="{00DD6853-7971-494B-A148-546DF3F154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1131303"/>
              </p:ext>
            </p:extLst>
          </p:nvPr>
        </p:nvGraphicFramePr>
        <p:xfrm>
          <a:off x="838200" y="365124"/>
          <a:ext cx="6156323" cy="5984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EEB7E93-2BAF-0E4E-A9C1-DFD682F0D9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699" y="1886856"/>
            <a:ext cx="4664592" cy="33818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92EB15-C457-A646-A562-DB8049741F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899" y="1886856"/>
            <a:ext cx="4337563" cy="338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8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DC5365-EA36-45A8-8DBD-A6D8461EB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831" y="1897973"/>
            <a:ext cx="4695825" cy="833663"/>
          </a:xfrm>
        </p:spPr>
        <p:txBody>
          <a:bodyPr/>
          <a:lstStyle/>
          <a:p>
            <a:r>
              <a:rPr lang="en-US" dirty="0"/>
              <a:t>But first…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C2887229-F913-4F63-8EC5-03C72B908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7454193" y="6271566"/>
            <a:ext cx="142847" cy="9156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C938FD8-CB2B-624C-9C07-648057A32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7831" y="3112521"/>
            <a:ext cx="4695826" cy="7760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A bit about me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13578C3-FAD5-A640-BFBA-055A6940F6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2" r="17708"/>
          <a:stretch/>
        </p:blipFill>
        <p:spPr>
          <a:xfrm>
            <a:off x="2982687" y="437811"/>
            <a:ext cx="3855090" cy="405799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5EF5A7-243B-B747-AC54-D038D60F82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339" y="3771171"/>
            <a:ext cx="3879465" cy="29095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2C2CF01-3B9A-B142-98CF-4D2393909FA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00"/>
          <a:stretch/>
        </p:blipFill>
        <p:spPr>
          <a:xfrm>
            <a:off x="-27024" y="2960915"/>
            <a:ext cx="4005943" cy="3719854"/>
          </a:xfrm>
          <a:prstGeom prst="rect">
            <a:avLst/>
          </a:prstGeom>
        </p:spPr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C9C48E90-F407-CF41-96DE-BB3474FEC79F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9" t="1293" r="21622" b="23580"/>
          <a:stretch/>
        </p:blipFill>
        <p:spPr>
          <a:xfrm>
            <a:off x="2" y="13268"/>
            <a:ext cx="5529941" cy="5860367"/>
          </a:xfrm>
        </p:spPr>
      </p:pic>
    </p:spTree>
    <p:extLst>
      <p:ext uri="{BB962C8B-B14F-4D97-AF65-F5344CB8AC3E}">
        <p14:creationId xmlns:p14="http://schemas.microsoft.com/office/powerpoint/2010/main" val="380384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072B9-E2E7-4449-AB4C-E29E414B7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536" y="2536371"/>
            <a:ext cx="8344807" cy="1547132"/>
          </a:xfrm>
        </p:spPr>
        <p:txBody>
          <a:bodyPr>
            <a:normAutofit/>
          </a:bodyPr>
          <a:lstStyle/>
          <a:p>
            <a:r>
              <a:rPr lang="en-US" sz="8000" dirty="0"/>
              <a:t>What is the cloud?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99186-7052-244D-8D89-047DE82F9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486" y="4139293"/>
            <a:ext cx="3153228" cy="236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6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836F7D-A07D-3A45-A10E-89B9DCF4B8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544" y="1265555"/>
            <a:ext cx="9742714" cy="545592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C2A29B-A249-7E46-9D8A-AE74D84E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3" y="787169"/>
            <a:ext cx="6273800" cy="956773"/>
          </a:xfrm>
        </p:spPr>
        <p:txBody>
          <a:bodyPr/>
          <a:lstStyle/>
          <a:p>
            <a:r>
              <a:rPr lang="en-US" sz="4800" b="1" dirty="0"/>
              <a:t>Demo Time!!!</a:t>
            </a:r>
          </a:p>
        </p:txBody>
      </p:sp>
    </p:spTree>
    <p:extLst>
      <p:ext uri="{BB962C8B-B14F-4D97-AF65-F5344CB8AC3E}">
        <p14:creationId xmlns:p14="http://schemas.microsoft.com/office/powerpoint/2010/main" val="152414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DC5365-EA36-45A8-8DBD-A6D8461EB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831" y="1897973"/>
            <a:ext cx="4695825" cy="833663"/>
          </a:xfrm>
        </p:spPr>
        <p:txBody>
          <a:bodyPr/>
          <a:lstStyle/>
          <a:p>
            <a:r>
              <a:rPr lang="en-US" dirty="0"/>
              <a:t>But first…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C2887229-F913-4F63-8EC5-03C72B908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7454193" y="6271566"/>
            <a:ext cx="142847" cy="9156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C938FD8-CB2B-624C-9C07-648057A32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7831" y="3112521"/>
            <a:ext cx="4695826" cy="7760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A few definitions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629E162-F91D-3546-B113-E02E25655195}"/>
              </a:ext>
            </a:extLst>
          </p:cNvPr>
          <p:cNvSpPr txBox="1">
            <a:spLocks/>
          </p:cNvSpPr>
          <p:nvPr/>
        </p:nvSpPr>
        <p:spPr>
          <a:xfrm>
            <a:off x="822883" y="747379"/>
            <a:ext cx="3770542" cy="1392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8000" dirty="0"/>
              <a:t>“Server”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5B5EFAEE-6D37-5A45-AE74-7ECCE8A4CB94}"/>
              </a:ext>
            </a:extLst>
          </p:cNvPr>
          <p:cNvSpPr txBox="1">
            <a:spLocks/>
          </p:cNvSpPr>
          <p:nvPr/>
        </p:nvSpPr>
        <p:spPr>
          <a:xfrm>
            <a:off x="3386133" y="2494535"/>
            <a:ext cx="2698982" cy="11552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8000" dirty="0"/>
              <a:t>“VM”</a:t>
            </a:r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B4B95B56-641D-A943-9252-A0F04CD750D4}"/>
              </a:ext>
            </a:extLst>
          </p:cNvPr>
          <p:cNvSpPr txBox="1">
            <a:spLocks/>
          </p:cNvSpPr>
          <p:nvPr/>
        </p:nvSpPr>
        <p:spPr>
          <a:xfrm>
            <a:off x="3958653" y="3448057"/>
            <a:ext cx="1680147" cy="4405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800" dirty="0"/>
              <a:t>or “EC2”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D7D80755-955A-414A-89EA-49D30D894F0C}"/>
              </a:ext>
            </a:extLst>
          </p:cNvPr>
          <p:cNvSpPr txBox="1">
            <a:spLocks/>
          </p:cNvSpPr>
          <p:nvPr/>
        </p:nvSpPr>
        <p:spPr>
          <a:xfrm>
            <a:off x="4223996" y="3835517"/>
            <a:ext cx="2307433" cy="584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800" dirty="0"/>
              <a:t>or “instance”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41EACA53-37BC-FE41-BB4B-1E6A4B731AE7}"/>
              </a:ext>
            </a:extLst>
          </p:cNvPr>
          <p:cNvSpPr txBox="1">
            <a:spLocks/>
          </p:cNvSpPr>
          <p:nvPr/>
        </p:nvSpPr>
        <p:spPr>
          <a:xfrm>
            <a:off x="453454" y="4264482"/>
            <a:ext cx="2932679" cy="1254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8000" dirty="0"/>
              <a:t>“SSH”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C80440-CF06-9847-A191-E04F29077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784" y="3835517"/>
            <a:ext cx="3635307" cy="270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05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/>
      <p:bldP spid="12" grpId="0"/>
      <p:bldP spid="13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F1DDC1-FAAC-E848-BE6E-0185B4F63B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934" y="1265555"/>
            <a:ext cx="8198971" cy="546598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C2A29B-A249-7E46-9D8A-AE74D84E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3" y="787169"/>
            <a:ext cx="6273800" cy="956773"/>
          </a:xfrm>
        </p:spPr>
        <p:txBody>
          <a:bodyPr/>
          <a:lstStyle/>
          <a:p>
            <a:r>
              <a:rPr lang="en-US" sz="4800" b="1" dirty="0"/>
              <a:t>Demo Time!!!</a:t>
            </a:r>
          </a:p>
        </p:txBody>
      </p:sp>
    </p:spTree>
    <p:extLst>
      <p:ext uri="{BB962C8B-B14F-4D97-AF65-F5344CB8AC3E}">
        <p14:creationId xmlns:p14="http://schemas.microsoft.com/office/powerpoint/2010/main" val="263007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072B9-E2E7-4449-AB4C-E29E414B7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193" y="1665514"/>
            <a:ext cx="8344807" cy="1547132"/>
          </a:xfrm>
        </p:spPr>
        <p:txBody>
          <a:bodyPr>
            <a:normAutofit fontScale="90000"/>
          </a:bodyPr>
          <a:lstStyle/>
          <a:p>
            <a:r>
              <a:rPr lang="en-US" sz="8000" dirty="0"/>
              <a:t>Why should you care?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0ABFF1-77AE-0F43-B390-22A4ACA607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414" y="3809998"/>
            <a:ext cx="2623457" cy="262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6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0C5037-DA4A-44E2-A9FB-84B149876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Cloud</a:t>
            </a:r>
            <a:br>
              <a:rPr lang="en-US" dirty="0"/>
            </a:br>
            <a:r>
              <a:rPr lang="en-US" sz="3600" dirty="0"/>
              <a:t>An Introduction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97C2DB-90F2-4971-AC44-7CDDF5A3B5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73610" y="5079986"/>
            <a:ext cx="3924000" cy="684000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/>
              <a:t>Edan Schwartz</a:t>
            </a:r>
          </a:p>
          <a:p>
            <a:r>
              <a:rPr lang="en-US" sz="2400" dirty="0"/>
              <a:t>Cloud Platform Engineer @ Optum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6F5C050-EB87-421A-8A5C-E6CB301026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2512E3E5-0330-CE41-8DCE-FA56F50FA42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" r="31055"/>
          <a:stretch/>
        </p:blipFill>
        <p:spPr>
          <a:xfrm>
            <a:off x="0" y="0"/>
            <a:ext cx="7522029" cy="6706083"/>
          </a:xfrm>
          <a:solidFill>
            <a:schemeClr val="tx1">
              <a:lumMod val="85000"/>
              <a:lumOff val="15000"/>
            </a:schemeClr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E3A816-0735-B848-95C4-900B97F19B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" y="1029607"/>
            <a:ext cx="7496731" cy="483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8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54">
      <a:dk1>
        <a:srgbClr val="000000"/>
      </a:dk1>
      <a:lt1>
        <a:srgbClr val="FFFFFF"/>
      </a:lt1>
      <a:dk2>
        <a:srgbClr val="242A41"/>
      </a:dk2>
      <a:lt2>
        <a:srgbClr val="E2E8E3"/>
      </a:lt2>
      <a:accent1>
        <a:srgbClr val="5370C5"/>
      </a:accent1>
      <a:accent2>
        <a:srgbClr val="17B2D1"/>
      </a:accent2>
      <a:accent3>
        <a:srgbClr val="2978E7"/>
      </a:accent3>
      <a:accent4>
        <a:srgbClr val="7829E7"/>
      </a:accent4>
      <a:accent5>
        <a:srgbClr val="B517D5"/>
      </a:accent5>
      <a:accent6>
        <a:srgbClr val="E729B7"/>
      </a:accent6>
      <a:hlink>
        <a:srgbClr val="5370C5"/>
      </a:hlink>
      <a:folHlink>
        <a:srgbClr val="7F7F7F"/>
      </a:folHlink>
    </a:clrScheme>
    <a:fontScheme name="MS Surge Teach Light and Dark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-Corporate_Teach a Course_Win32_SB - v2" id="{AAA48AC2-5F99-4B13-8624-B64D50F70391}" vid="{7E93EDBA-CDC2-40D2-AD59-7619D791F7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254">
    <a:dk1>
      <a:srgbClr val="000000"/>
    </a:dk1>
    <a:lt1>
      <a:srgbClr val="FFFFFF"/>
    </a:lt1>
    <a:dk2>
      <a:srgbClr val="242A41"/>
    </a:dk2>
    <a:lt2>
      <a:srgbClr val="E2E8E3"/>
    </a:lt2>
    <a:accent1>
      <a:srgbClr val="5370C5"/>
    </a:accent1>
    <a:accent2>
      <a:srgbClr val="17B2D1"/>
    </a:accent2>
    <a:accent3>
      <a:srgbClr val="2978E7"/>
    </a:accent3>
    <a:accent4>
      <a:srgbClr val="7829E7"/>
    </a:accent4>
    <a:accent5>
      <a:srgbClr val="B517D5"/>
    </a:accent5>
    <a:accent6>
      <a:srgbClr val="E729B7"/>
    </a:accent6>
    <a:hlink>
      <a:srgbClr val="5370C5"/>
    </a:hlink>
    <a:folHlink>
      <a:srgbClr val="7F7F7F"/>
    </a:folHlink>
  </a:clrScheme>
</a:themeOverride>
</file>

<file path=ppt/theme/themeOverride2.xml><?xml version="1.0" encoding="utf-8"?>
<a:themeOverride xmlns:a="http://schemas.openxmlformats.org/drawingml/2006/main">
  <a:clrScheme name="Custom 254">
    <a:dk1>
      <a:srgbClr val="000000"/>
    </a:dk1>
    <a:lt1>
      <a:srgbClr val="FFFFFF"/>
    </a:lt1>
    <a:dk2>
      <a:srgbClr val="242A41"/>
    </a:dk2>
    <a:lt2>
      <a:srgbClr val="E2E8E3"/>
    </a:lt2>
    <a:accent1>
      <a:srgbClr val="5370C5"/>
    </a:accent1>
    <a:accent2>
      <a:srgbClr val="17B2D1"/>
    </a:accent2>
    <a:accent3>
      <a:srgbClr val="2978E7"/>
    </a:accent3>
    <a:accent4>
      <a:srgbClr val="7829E7"/>
    </a:accent4>
    <a:accent5>
      <a:srgbClr val="B517D5"/>
    </a:accent5>
    <a:accent6>
      <a:srgbClr val="E729B7"/>
    </a:accent6>
    <a:hlink>
      <a:srgbClr val="5370C5"/>
    </a:hlink>
    <a:folHlink>
      <a:srgbClr val="7F7F7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6766BD6-F648-49AA-B7EC-13E75CECB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BB7C387-AFDC-4FE3-A658-984B7F35F1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E32C0B-4052-44CB-9341-8AD8B2CC471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930</Words>
  <Application>Microsoft Macintosh PowerPoint</Application>
  <PresentationFormat>Widescreen</PresentationFormat>
  <Paragraphs>49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Office Theme</vt:lpstr>
      <vt:lpstr>The Cloud An Introduction</vt:lpstr>
      <vt:lpstr> </vt:lpstr>
      <vt:lpstr>But first…</vt:lpstr>
      <vt:lpstr>What is the cloud?</vt:lpstr>
      <vt:lpstr>Demo Time!!!</vt:lpstr>
      <vt:lpstr>But first…</vt:lpstr>
      <vt:lpstr>Demo Time!!!</vt:lpstr>
      <vt:lpstr>Why should you care?</vt:lpstr>
      <vt:lpstr>The Cloud An Introduction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/>
  <cp:revision>1</cp:revision>
  <dcterms:created xsi:type="dcterms:W3CDTF">2020-04-09T14:48:26Z</dcterms:created>
  <dcterms:modified xsi:type="dcterms:W3CDTF">2020-04-09T20:55:23Z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